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43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93" r:id="rId11"/>
    <p:sldId id="294" r:id="rId12"/>
    <p:sldId id="295" r:id="rId13"/>
    <p:sldId id="260" r:id="rId14"/>
    <p:sldId id="261" r:id="rId15"/>
    <p:sldId id="262" r:id="rId16"/>
    <p:sldId id="296" r:id="rId17"/>
    <p:sldId id="300" r:id="rId18"/>
    <p:sldId id="297" r:id="rId19"/>
    <p:sldId id="298" r:id="rId20"/>
    <p:sldId id="299" r:id="rId21"/>
    <p:sldId id="264" r:id="rId22"/>
    <p:sldId id="265" r:id="rId23"/>
    <p:sldId id="266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744D3C"/>
    <a:srgbClr val="FFFF66"/>
    <a:srgbClr val="FF5050"/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4" autoAdjust="0"/>
    <p:restoredTop sz="94660"/>
  </p:normalViewPr>
  <p:slideViewPr>
    <p:cSldViewPr>
      <p:cViewPr varScale="1">
        <p:scale>
          <a:sx n="126" d="100"/>
          <a:sy n="126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smoothMarker"/>
        <c:ser>
          <c:idx val="0"/>
          <c:order val="0"/>
          <c:marker>
            <c:symbol val="none"/>
          </c:marker>
          <c:yVal>
            <c:numRef>
              <c:f>Sheet1!$E$5:$K$5</c:f>
              <c:numCache>
                <c:formatCode>General</c:formatCode>
                <c:ptCount val="7"/>
                <c:pt idx="0">
                  <c:v>54</c:v>
                </c:pt>
                <c:pt idx="1">
                  <c:v>50</c:v>
                </c:pt>
                <c:pt idx="2">
                  <c:v>112</c:v>
                </c:pt>
                <c:pt idx="3">
                  <c:v>200</c:v>
                </c:pt>
                <c:pt idx="4">
                  <c:v>180</c:v>
                </c:pt>
                <c:pt idx="5">
                  <c:v>175</c:v>
                </c:pt>
                <c:pt idx="6">
                  <c:v>170</c:v>
                </c:pt>
              </c:numCache>
            </c:numRef>
          </c:yVal>
          <c:smooth val="1"/>
        </c:ser>
        <c:axId val="53688576"/>
        <c:axId val="54710272"/>
      </c:scatterChart>
      <c:valAx>
        <c:axId val="53688576"/>
        <c:scaling>
          <c:orientation val="minMax"/>
        </c:scaling>
        <c:axPos val="b"/>
        <c:tickLblPos val="nextTo"/>
        <c:crossAx val="54710272"/>
        <c:crosses val="autoZero"/>
        <c:crossBetween val="midCat"/>
      </c:valAx>
      <c:valAx>
        <c:axId val="54710272"/>
        <c:scaling>
          <c:orientation val="minMax"/>
        </c:scaling>
        <c:axPos val="l"/>
        <c:majorGridlines/>
        <c:numFmt formatCode="General" sourceLinked="1"/>
        <c:tickLblPos val="nextTo"/>
        <c:crossAx val="53688576"/>
        <c:crosses val="autoZero"/>
        <c:crossBetween val="midCat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smoothMarker"/>
        <c:ser>
          <c:idx val="0"/>
          <c:order val="0"/>
          <c:marker>
            <c:symbol val="none"/>
          </c:marker>
          <c:yVal>
            <c:numRef>
              <c:f>Sheet1!$E$9:$I$9</c:f>
              <c:numCache>
                <c:formatCode>General</c:formatCode>
                <c:ptCount val="5"/>
                <c:pt idx="0">
                  <c:v>58</c:v>
                </c:pt>
                <c:pt idx="1">
                  <c:v>150</c:v>
                </c:pt>
                <c:pt idx="2">
                  <c:v>68</c:v>
                </c:pt>
                <c:pt idx="3">
                  <c:v>-25</c:v>
                </c:pt>
                <c:pt idx="4">
                  <c:v>-10</c:v>
                </c:pt>
              </c:numCache>
            </c:numRef>
          </c:yVal>
          <c:smooth val="1"/>
        </c:ser>
        <c:axId val="56167424"/>
        <c:axId val="56178944"/>
      </c:scatterChart>
      <c:valAx>
        <c:axId val="56167424"/>
        <c:scaling>
          <c:orientation val="minMax"/>
        </c:scaling>
        <c:axPos val="b"/>
        <c:tickLblPos val="nextTo"/>
        <c:crossAx val="56178944"/>
        <c:crosses val="autoZero"/>
        <c:crossBetween val="midCat"/>
      </c:valAx>
      <c:valAx>
        <c:axId val="56178944"/>
        <c:scaling>
          <c:orientation val="minMax"/>
        </c:scaling>
        <c:axPos val="l"/>
        <c:majorGridlines/>
        <c:numFmt formatCode="General" sourceLinked="1"/>
        <c:tickLblPos val="nextTo"/>
        <c:crossAx val="56167424"/>
        <c:crosses val="autoZero"/>
        <c:crossBetween val="midCat"/>
      </c:valAx>
    </c:plotArea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CEE593-986D-458A-AB62-F4938C83C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51B818-22FF-43CD-AB17-9D5A483A29B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EE593-986D-458A-AB62-F4938C83C76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EE593-986D-458A-AB62-F4938C83C76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EE593-986D-458A-AB62-F4938C83C7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EE593-986D-458A-AB62-F4938C83C76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9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20F6D-2561-4228-9398-7C2B56506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9ED97-94D5-4CF0-9CF6-70C282DAF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CCEA9-266F-446B-87F0-3B5357810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006A7-C5ED-4EAB-8AE4-0B68398F4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825625" y="1049338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D6B4B-CAF5-4B88-AB2D-003E50D2E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99E16-E49E-4BE6-BD0F-410EA496C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4FEE7-83DA-47DC-9CB9-2FC7169F5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1548B-BFDF-445E-8038-2E2371DA2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1EC78-70CE-43ED-AF29-B18EB8A538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454C3-0D20-41F8-ADD9-EC54E2F1B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BEC69-8178-45F9-A937-6A7A412ABC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Comic Sans MS" pitchFamily="66" charset="0"/>
              </a:defRPr>
            </a:lvl1pPr>
          </a:lstStyle>
          <a:p>
            <a:pPr>
              <a:defRPr/>
            </a:pPr>
            <a:fld id="{94F698B4-05FD-49F8-849E-3D7E7D285D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1242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Digitalna</a:t>
            </a:r>
            <a:r>
              <a:rPr lang="en-US" sz="4000" dirty="0" smtClean="0"/>
              <a:t> </a:t>
            </a:r>
            <a:r>
              <a:rPr lang="en-US" sz="4000" dirty="0" err="1" smtClean="0"/>
              <a:t>slika</a:t>
            </a:r>
            <a:r>
              <a:rPr lang="en-US" sz="4000" dirty="0" smtClean="0"/>
              <a:t> 2</a:t>
            </a:r>
            <a:endParaRPr lang="en-US" sz="24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533400"/>
            <a:ext cx="6400800" cy="685800"/>
          </a:xfrm>
        </p:spPr>
        <p:txBody>
          <a:bodyPr/>
          <a:lstStyle/>
          <a:p>
            <a:pPr eaLnBrk="1" hangingPunct="1"/>
            <a:r>
              <a:rPr lang="en-US" smtClean="0"/>
              <a:t>Soft computing</a:t>
            </a:r>
          </a:p>
        </p:txBody>
      </p:sp>
      <p:sp>
        <p:nvSpPr>
          <p:cNvPr id="4100" name="Line 6"/>
          <p:cNvSpPr>
            <a:spLocks noChangeShapeType="1"/>
          </p:cNvSpPr>
          <p:nvPr/>
        </p:nvSpPr>
        <p:spPr bwMode="auto">
          <a:xfrm>
            <a:off x="1981200" y="12954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886200" y="304800"/>
            <a:ext cx="3886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Osobine</a:t>
            </a:r>
            <a:r>
              <a:rPr lang="en-U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 </a:t>
            </a: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regiona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33400" y="182880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Povr</a:t>
            </a: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šina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Obim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Konveksni omotač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sr-Latn-RS" kern="0" dirty="0" smtClean="0">
              <a:solidFill>
                <a:schemeClr val="tx2"/>
              </a:solidFill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1676400"/>
            <a:ext cx="3438525" cy="847725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1304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8667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886200" y="304800"/>
            <a:ext cx="3886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Osobine</a:t>
            </a:r>
            <a:r>
              <a:rPr lang="en-U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 </a:t>
            </a: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regiona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1054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Momenti 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1304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3810000" cy="9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19400"/>
            <a:ext cx="48196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1828800"/>
            <a:ext cx="1228725" cy="409575"/>
          </a:xfrm>
          <a:prstGeom prst="rect">
            <a:avLst/>
          </a:prstGeom>
          <a:noFill/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8667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2209800"/>
            <a:ext cx="1247775" cy="447675"/>
          </a:xfrm>
          <a:prstGeom prst="rect">
            <a:avLst/>
          </a:prstGeom>
          <a:noFill/>
        </p:spPr>
      </p:pic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3886200"/>
            <a:ext cx="1943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667000" y="3886200"/>
            <a:ext cx="6043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</a:rPr>
              <a:t>Sopstvene vrednosti odnosno sopstveni vektor matrice</a:t>
            </a:r>
          </a:p>
          <a:p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</a:rPr>
              <a:t>C određuje </a:t>
            </a:r>
            <a:r>
              <a:rPr lang="sr-Latn-RS" i="1" kern="0" dirty="0" smtClean="0">
                <a:solidFill>
                  <a:schemeClr val="tx2"/>
                </a:solidFill>
                <a:latin typeface="Comic Sans MS" pitchFamily="66" charset="0"/>
              </a:rPr>
              <a:t>orijentaciju  </a:t>
            </a: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</a:rPr>
              <a:t>i  </a:t>
            </a:r>
            <a:r>
              <a:rPr lang="sr-Latn-RS" i="1" kern="0" dirty="0" smtClean="0">
                <a:solidFill>
                  <a:schemeClr val="tx2"/>
                </a:solidFill>
                <a:latin typeface="Comic Sans MS" pitchFamily="66" charset="0"/>
              </a:rPr>
              <a:t>ekscentricitet</a:t>
            </a: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</a:rPr>
              <a:t> </a:t>
            </a:r>
            <a:endParaRPr lang="en-US" dirty="0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5105400"/>
            <a:ext cx="1133475" cy="809625"/>
          </a:xfrm>
          <a:prstGeom prst="rect">
            <a:avLst/>
          </a:prstGeom>
          <a:noFill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24200" y="5105400"/>
            <a:ext cx="24098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743200"/>
            <a:ext cx="5386387" cy="374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3886200" y="304800"/>
            <a:ext cx="3886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Osobine</a:t>
            </a:r>
            <a:r>
              <a:rPr lang="en-U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 </a:t>
            </a:r>
            <a:r>
              <a:rPr lang="en-US" kern="0" dirty="0" err="1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regiona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105400" y="7620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Momenti 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1304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066800"/>
            <a:ext cx="3810000" cy="9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057400"/>
            <a:ext cx="48196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6248400"/>
            <a:ext cx="1228725" cy="409575"/>
          </a:xfrm>
          <a:prstGeom prst="rect">
            <a:avLst/>
          </a:prstGeom>
          <a:noFill/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8667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4648200"/>
            <a:ext cx="1247775" cy="447675"/>
          </a:xfrm>
          <a:prstGeom prst="rect">
            <a:avLst/>
          </a:prstGeom>
          <a:noFill/>
        </p:spPr>
      </p:pic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3124200"/>
            <a:ext cx="1943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2743200"/>
            <a:ext cx="1133475" cy="809625"/>
          </a:xfrm>
          <a:prstGeom prst="rect">
            <a:avLst/>
          </a:prstGeom>
          <a:noFill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0" y="4419600"/>
            <a:ext cx="24098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osobina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8600" y="1828800"/>
            <a:ext cx="792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Obele</a:t>
            </a:r>
            <a:r>
              <a:rPr lang="sr-Latn-RS" dirty="0" smtClean="0">
                <a:latin typeface="Comic Sans MS" pitchFamily="66" charset="0"/>
              </a:rPr>
              <a:t>žja ili osobine slike: interesantni-važni lokalni oblici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 Detekcija osobina predstavlja VAŽAN korak u prepoznavanju oblika na slici (metoda bazirana na osobinama)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Primeri osobina: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Ivice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Linije, </a:t>
            </a:r>
            <a:br>
              <a:rPr lang="sr-Latn-RS" dirty="0" smtClean="0">
                <a:latin typeface="Comic Sans MS" pitchFamily="66" charset="0"/>
              </a:rPr>
            </a:br>
            <a:r>
              <a:rPr lang="sr-Latn-RS" dirty="0" smtClean="0">
                <a:latin typeface="Comic Sans MS" pitchFamily="66" charset="0"/>
              </a:rPr>
              <a:t>  krive i </a:t>
            </a:r>
            <a:br>
              <a:rPr lang="sr-Latn-RS" dirty="0" smtClean="0">
                <a:latin typeface="Comic Sans MS" pitchFamily="66" charset="0"/>
              </a:rPr>
            </a:br>
            <a:r>
              <a:rPr lang="sr-Latn-RS" dirty="0" smtClean="0">
                <a:latin typeface="Comic Sans MS" pitchFamily="66" charset="0"/>
              </a:rPr>
              <a:t>  geometrijski oblici </a:t>
            </a:r>
            <a:br>
              <a:rPr lang="sr-Latn-RS" dirty="0" smtClean="0">
                <a:latin typeface="Comic Sans MS" pitchFamily="66" charset="0"/>
              </a:rPr>
            </a:br>
            <a:r>
              <a:rPr lang="sr-Latn-RS" dirty="0" smtClean="0">
                <a:latin typeface="Comic Sans MS" pitchFamily="66" charset="0"/>
              </a:rPr>
              <a:t>  (kružnice, lukovi...)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Uglovi, izolovani regioni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Domenski specifični oblici</a:t>
            </a:r>
          </a:p>
          <a:p>
            <a:pPr>
              <a:buNone/>
            </a:pPr>
            <a:endParaRPr lang="sr-Latn-RS" dirty="0" smtClean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743200"/>
            <a:ext cx="4953000" cy="4003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ivica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752600"/>
            <a:ext cx="488366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29200" y="1905000"/>
            <a:ext cx="388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 Prewitt, Sobel, 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 Roberts operatori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Laplasian 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sr-Latn-RS" dirty="0" smtClean="0">
                <a:latin typeface="Comic Sans MS" pitchFamily="66" charset="0"/>
              </a:rPr>
              <a:t>Canny detektori ivica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endParaRPr lang="sr-Latn-R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ivica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7"/>
            <a:ext cx="8229600" cy="1008744"/>
          </a:xfrm>
        </p:spPr>
        <p:txBody>
          <a:bodyPr/>
          <a:lstStyle/>
          <a:p>
            <a:r>
              <a:rPr lang="sr-Latn-RS" dirty="0" smtClean="0"/>
              <a:t>Detekcija </a:t>
            </a:r>
            <a:r>
              <a:rPr lang="en-US" dirty="0" smtClean="0"/>
              <a:t>“</a:t>
            </a:r>
            <a:r>
              <a:rPr lang="en-US" dirty="0" err="1" smtClean="0"/>
              <a:t>velikih</a:t>
            </a:r>
            <a:r>
              <a:rPr lang="en-US" dirty="0" smtClean="0"/>
              <a:t>” </a:t>
            </a:r>
            <a:r>
              <a:rPr lang="en-US" dirty="0" err="1" smtClean="0"/>
              <a:t>lokalnih</a:t>
            </a:r>
            <a:r>
              <a:rPr lang="en-US" dirty="0" smtClean="0"/>
              <a:t> </a:t>
            </a:r>
            <a:r>
              <a:rPr lang="en-US" dirty="0" err="1" smtClean="0"/>
              <a:t>promena</a:t>
            </a:r>
            <a:r>
              <a:rPr lang="en-US" dirty="0" smtClean="0"/>
              <a:t> </a:t>
            </a:r>
            <a:r>
              <a:rPr lang="en-US" dirty="0" err="1" smtClean="0"/>
              <a:t>intenziteta</a:t>
            </a:r>
            <a:endParaRPr lang="sr-Cyrl-R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Idea (kontinualni prostor)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2362200"/>
            <a:ext cx="4389120" cy="8382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33400" y="32766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Digitalne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slike</a:t>
            </a:r>
            <a:r>
              <a:rPr lang="en-US" dirty="0" smtClean="0">
                <a:latin typeface="Comic Sans MS" pitchFamily="66" charset="0"/>
              </a:rPr>
              <a:t>: </a:t>
            </a:r>
            <a:r>
              <a:rPr lang="en-US" dirty="0" err="1" smtClean="0">
                <a:latin typeface="Comic Sans MS" pitchFamily="66" charset="0"/>
              </a:rPr>
              <a:t>umesto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parcijalnih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izvoda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koriste</a:t>
            </a:r>
            <a:r>
              <a:rPr lang="en-US" dirty="0" smtClean="0">
                <a:latin typeface="Comic Sans MS" pitchFamily="66" charset="0"/>
              </a:rPr>
              <a:t> se </a:t>
            </a:r>
            <a:r>
              <a:rPr lang="en-US" dirty="0" err="1" smtClean="0">
                <a:latin typeface="Comic Sans MS" pitchFamily="66" charset="0"/>
              </a:rPr>
              <a:t>aproksimacije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izvoda</a:t>
            </a:r>
            <a:endParaRPr lang="sr-Cyrl-RS" dirty="0" smtClean="0">
              <a:latin typeface="Comic Sans MS" pitchFamily="66" charset="0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0" y="3733800"/>
            <a:ext cx="1371600" cy="619125"/>
          </a:xfrm>
          <a:prstGeom prst="rect">
            <a:avLst/>
          </a:prstGeom>
          <a:noFill/>
        </p:spPr>
      </p:pic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1200" y="3733800"/>
            <a:ext cx="1924050" cy="619125"/>
          </a:xfrm>
          <a:prstGeom prst="rect">
            <a:avLst/>
          </a:prstGeom>
          <a:noFill/>
        </p:spPr>
      </p:pic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4953000"/>
            <a:ext cx="2381250" cy="1533525"/>
          </a:xfrm>
          <a:prstGeom prst="rect">
            <a:avLst/>
          </a:prstGeom>
          <a:noFill/>
        </p:spPr>
      </p:pic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0" y="5105400"/>
            <a:ext cx="2381250" cy="1533525"/>
          </a:xfrm>
          <a:prstGeom prst="rect">
            <a:avLst/>
          </a:prstGeom>
          <a:noFill/>
        </p:spPr>
      </p:pic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71800" y="38862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razlike</a:t>
            </a:r>
            <a:endParaRPr lang="sr-Cyrl-RS" dirty="0" smtClean="0"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" y="45720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Prewitt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95800" y="45720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Sobel</a:t>
            </a: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ivica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Idea (kontinualni prostor)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5867399" cy="4681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8400" y="5410200"/>
            <a:ext cx="1924050" cy="6191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Konvolucija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8600" y="1981200"/>
            <a:ext cx="3048000" cy="457200"/>
          </a:xfrm>
        </p:spPr>
        <p:txBody>
          <a:bodyPr/>
          <a:lstStyle/>
          <a:p>
            <a:r>
              <a:rPr lang="en-US" dirty="0" err="1" smtClean="0"/>
              <a:t>Kontinualni</a:t>
            </a:r>
            <a:r>
              <a:rPr lang="en-US" dirty="0" smtClean="0"/>
              <a:t> </a:t>
            </a:r>
            <a:r>
              <a:rPr lang="en-US" dirty="0" err="1" smtClean="0"/>
              <a:t>prostor</a:t>
            </a:r>
            <a:endParaRPr lang="en-US" dirty="0"/>
          </a:p>
        </p:txBody>
      </p:sp>
      <p:pic>
        <p:nvPicPr>
          <p:cNvPr id="7" name="Picture 4" descr="discrete_con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5181600"/>
            <a:ext cx="4267200" cy="617538"/>
          </a:xfrm>
          <a:prstGeom prst="rect">
            <a:avLst/>
          </a:prstGeom>
          <a:noFill/>
        </p:spPr>
      </p:pic>
      <p:pic>
        <p:nvPicPr>
          <p:cNvPr id="8" name="Picture 5" descr="cont_con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514600"/>
            <a:ext cx="4276725" cy="661988"/>
          </a:xfrm>
          <a:prstGeom prst="rect">
            <a:avLst/>
          </a:prstGeom>
          <a:noFill/>
        </p:spPr>
      </p:pic>
      <p:sp>
        <p:nvSpPr>
          <p:cNvPr id="9" name="Text Placeholder 3"/>
          <p:cNvSpPr txBox="1">
            <a:spLocks/>
          </p:cNvSpPr>
          <p:nvPr/>
        </p:nvSpPr>
        <p:spPr bwMode="auto">
          <a:xfrm>
            <a:off x="609600" y="4267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Diskretni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prostor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ivica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Idea (kontinualni prostor)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904996" y="1981200"/>
          <a:ext cx="6172206" cy="4038600"/>
        </p:xfrm>
        <a:graphic>
          <a:graphicData uri="http://schemas.openxmlformats.org/drawingml/2006/table">
            <a:tbl>
              <a:tblPr/>
              <a:tblGrid>
                <a:gridCol w="1322614"/>
                <a:gridCol w="606199"/>
                <a:gridCol w="606199"/>
                <a:gridCol w="606199"/>
                <a:gridCol w="606199"/>
                <a:gridCol w="606199"/>
                <a:gridCol w="606199"/>
                <a:gridCol w="606199"/>
                <a:gridCol w="606199"/>
              </a:tblGrid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NIZ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MASKA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4BC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55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KONVOLUCIJA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990600" y="1828800"/>
          <a:ext cx="45720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990600" y="3810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590800"/>
            <a:ext cx="6858000" cy="1143000"/>
          </a:xfrm>
        </p:spPr>
        <p:txBody>
          <a:bodyPr/>
          <a:lstStyle/>
          <a:p>
            <a:r>
              <a:rPr lang="sr-Latn-RS" dirty="0" smtClean="0"/>
              <a:t>Regioni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ommunity.arm.com/servlet/JiveServlet/showImage/38-3171-8114/kernel_convolu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2133600"/>
            <a:ext cx="5036861" cy="38862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81000" y="6400800"/>
            <a:ext cx="8001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http://community.arm.com/groups/arm-mali-graphics/blog/2014/05/30/fast-fourier-transformation-vectorization-on-arm-mali-gpus</a:t>
            </a:r>
            <a:endParaRPr lang="en-US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ivica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143000"/>
            <a:ext cx="3895283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52400" y="1667240"/>
            <a:ext cx="52578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maskaA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= {{-1,  0,  1 }, 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 -2,  0,  2 },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 -1,  0,  1 }};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maskaB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= {{-1, -2, -1 }, 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{ 0,  0,  0 },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{ 1,  2,  1 }};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 - 1; y++)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= 0;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= 0;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yy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=-1;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yy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&lt;2;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yy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++)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xx = -1; xx &lt; 2; xx++) {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+=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maskaA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[yy+1, xx+1] * 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slika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[y +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yy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, x + xx];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+=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maskaB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[yy+1, xx+1] *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slika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[y +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yy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, x + xx];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s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*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sumA+sumB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*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sumB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nslika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[y, x] = 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Math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.Sqrt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(s));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Detekcija ivica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828800"/>
            <a:ext cx="4676277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819400"/>
            <a:ext cx="506381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Algoritam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izdvajanje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linije</a:t>
            </a:r>
            <a:endParaRPr lang="en-US" dirty="0" smtClean="0"/>
          </a:p>
          <a:p>
            <a:pPr lvl="1"/>
            <a:r>
              <a:rPr lang="en-US" dirty="0" err="1" smtClean="0"/>
              <a:t>krugovi</a:t>
            </a:r>
            <a:endParaRPr lang="en-US" dirty="0" smtClean="0"/>
          </a:p>
          <a:p>
            <a:pPr lvl="1"/>
            <a:r>
              <a:rPr lang="en-US" dirty="0" err="1" smtClean="0"/>
              <a:t>proizvoljni</a:t>
            </a:r>
            <a:r>
              <a:rPr lang="en-US" dirty="0" smtClean="0"/>
              <a:t> </a:t>
            </a:r>
            <a:r>
              <a:rPr lang="en-US" dirty="0" err="1" smtClean="0"/>
              <a:t>drugi</a:t>
            </a:r>
            <a:r>
              <a:rPr lang="en-US" dirty="0" smtClean="0"/>
              <a:t> </a:t>
            </a:r>
            <a:r>
              <a:rPr lang="en-US" dirty="0" err="1" smtClean="0"/>
              <a:t>oblici</a:t>
            </a:r>
            <a:endParaRPr lang="en-US" dirty="0" smtClean="0"/>
          </a:p>
          <a:p>
            <a:r>
              <a:rPr lang="en-US" dirty="0" err="1" smtClean="0"/>
              <a:t>Koristi</a:t>
            </a:r>
            <a:r>
              <a:rPr lang="en-US" dirty="0" smtClean="0"/>
              <a:t> se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/>
              <a:t>tehnika</a:t>
            </a:r>
            <a:r>
              <a:rPr lang="en-US" dirty="0" smtClean="0"/>
              <a:t> u</a:t>
            </a:r>
          </a:p>
          <a:p>
            <a:pPr lvl="1"/>
            <a:r>
              <a:rPr lang="en-US" dirty="0" err="1" smtClean="0"/>
              <a:t>analizi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endParaRPr lang="en-US" dirty="0" smtClean="0"/>
          </a:p>
          <a:p>
            <a:pPr lvl="1"/>
            <a:r>
              <a:rPr lang="en-US" dirty="0" err="1" smtClean="0"/>
              <a:t>digitalnoj</a:t>
            </a:r>
            <a:r>
              <a:rPr lang="en-US" dirty="0" smtClean="0"/>
              <a:t> </a:t>
            </a:r>
            <a:r>
              <a:rPr lang="en-US" dirty="0" err="1" smtClean="0"/>
              <a:t>obradi</a:t>
            </a:r>
            <a:r>
              <a:rPr lang="en-US" dirty="0" smtClean="0"/>
              <a:t> </a:t>
            </a:r>
            <a:r>
              <a:rPr lang="en-US" dirty="0" err="1" smtClean="0"/>
              <a:t>slika</a:t>
            </a:r>
            <a:endParaRPr lang="en-US" dirty="0" smtClean="0"/>
          </a:p>
          <a:p>
            <a:pPr lvl="1"/>
            <a:r>
              <a:rPr lang="en-US" dirty="0" smtClean="0"/>
              <a:t>computer vision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5000"/>
            <a:ext cx="62103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838200" y="55626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Prostor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digitalne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rasterske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slike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56388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Parametarski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prostor</a:t>
            </a: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5626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Prostor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digitalne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rasterske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slike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56388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Parametarski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prostor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28194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Linija</a:t>
            </a:r>
            <a:r>
              <a:rPr lang="en-US" dirty="0" smtClean="0">
                <a:latin typeface="Comic Sans MS" pitchFamily="66" charset="0"/>
              </a:rPr>
              <a:t> = region </a:t>
            </a:r>
            <a:r>
              <a:rPr lang="en-US" dirty="0" err="1" smtClean="0">
                <a:latin typeface="Comic Sans MS" pitchFamily="66" charset="0"/>
              </a:rPr>
              <a:t>koji</a:t>
            </a:r>
            <a:r>
              <a:rPr lang="en-US" dirty="0" smtClean="0">
                <a:latin typeface="Comic Sans MS" pitchFamily="66" charset="0"/>
              </a:rPr>
              <a:t> se </a:t>
            </a:r>
            <a:r>
              <a:rPr lang="en-US" dirty="0" err="1" smtClean="0">
                <a:latin typeface="Comic Sans MS" pitchFamily="66" charset="0"/>
              </a:rPr>
              <a:t>sastoji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niza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ta</a:t>
            </a:r>
            <a:r>
              <a:rPr lang="sr-Latn-RS" dirty="0" smtClean="0">
                <a:latin typeface="Comic Sans MS" pitchFamily="66" charset="0"/>
              </a:rPr>
              <a:t>čaka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5800" y="3733800"/>
            <a:ext cx="327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solidFill>
                  <a:srgbClr val="FF0000"/>
                </a:solidFill>
                <a:latin typeface="Comic Sans MS" pitchFamily="66" charset="0"/>
              </a:rPr>
              <a:t>Tačka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 =</a:t>
            </a:r>
            <a:r>
              <a:rPr lang="sr-Latn-RS" dirty="0" smtClean="0">
                <a:solidFill>
                  <a:srgbClr val="FF0000"/>
                </a:solidFill>
                <a:latin typeface="Comic Sans MS" pitchFamily="66" charset="0"/>
              </a:rPr>
              <a:t> dva parametra na osnovu kojih je moguće odrediti liniju</a:t>
            </a:r>
            <a:endParaRPr lang="en-US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5626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Prostor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digitalne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rasterske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slike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56388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Parametarski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prostor</a:t>
            </a:r>
            <a:endParaRPr lang="en-US" dirty="0" smtClean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553" y="1535896"/>
            <a:ext cx="6159047" cy="40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5626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Ovakav model nije pogodan za VERTIKALNE linije</a:t>
            </a:r>
            <a:endParaRPr lang="en-US" dirty="0" smtClean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553" y="1535896"/>
            <a:ext cx="6159047" cy="40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03978"/>
            <a:ext cx="5410200" cy="423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5626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Predstavljanje linije preko POLARNIH koordinata</a:t>
            </a: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03978"/>
            <a:ext cx="5410200" cy="423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5626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Predstavljanje linije preko POLARNIH koordinata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514600"/>
            <a:ext cx="3095625" cy="86677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Algoritam</a:t>
            </a:r>
            <a:r>
              <a:rPr lang="en-US" dirty="0" smtClean="0"/>
              <a:t> </a:t>
            </a:r>
            <a:r>
              <a:rPr lang="en-US" dirty="0" err="1" smtClean="0"/>
              <a:t>ozna</a:t>
            </a:r>
            <a:r>
              <a:rPr lang="sr-Latn-RS" dirty="0" smtClean="0"/>
              <a:t>čavanja regiona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828800"/>
            <a:ext cx="3882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Iskoristiti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algoritam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prvi</a:t>
            </a:r>
            <a:r>
              <a:rPr lang="en-US" dirty="0" smtClean="0">
                <a:latin typeface="Comic Sans MS" pitchFamily="66" charset="0"/>
              </a:rPr>
              <a:t> u </a:t>
            </a:r>
            <a:r>
              <a:rPr lang="en-US" dirty="0" err="1" smtClean="0">
                <a:latin typeface="Comic Sans MS" pitchFamily="66" charset="0"/>
              </a:rPr>
              <a:t>dubinu</a:t>
            </a:r>
            <a:r>
              <a:rPr lang="en-US" dirty="0" smtClean="0">
                <a:latin typeface="Comic Sans MS" pitchFamily="66" charset="0"/>
              </a:rPr>
              <a:t> </a:t>
            </a:r>
            <a:endParaRPr lang="sr-Latn-RS" dirty="0" smtClean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86000"/>
            <a:ext cx="45720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0"/>
            <a:ext cx="3733800" cy="365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103978"/>
            <a:ext cx="5410200" cy="423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5626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Predstavljanje linije preko POLARNIH koordinata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2819400"/>
            <a:ext cx="2867025" cy="476250"/>
          </a:xfrm>
          <a:prstGeom prst="rect">
            <a:avLst/>
          </a:prstGeom>
          <a:noFill/>
        </p:spPr>
      </p:pic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4114800" cy="322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86000"/>
            <a:ext cx="4319105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838200" y="55626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Prostor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digitalne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rasterske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slike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57800" y="56388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Parametarski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prostor</a:t>
            </a:r>
            <a:endParaRPr lang="en-US" dirty="0" smtClean="0">
              <a:latin typeface="Comic Sans MS" pitchFamily="66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1828800"/>
            <a:ext cx="2867025" cy="47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76400"/>
            <a:ext cx="6248400" cy="472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600200"/>
            <a:ext cx="2518386" cy="190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76400"/>
            <a:ext cx="6419850" cy="485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533400" y="648866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Slika šahovske table nakom izdvajanja ivica i segmentacije.</a:t>
            </a: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5105400"/>
            <a:ext cx="42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Parametarski prostor (Hough prostor)</a:t>
            </a:r>
            <a:endParaRPr lang="en-US" dirty="0" smtClean="0">
              <a:latin typeface="Comic Sans MS" pitchFamily="66" charset="0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76400"/>
            <a:ext cx="7010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495800"/>
            <a:ext cx="312514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839200" cy="433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86200"/>
            <a:ext cx="633707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839200" cy="433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4048125"/>
            <a:ext cx="63150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76400"/>
            <a:ext cx="7010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80440"/>
            <a:ext cx="4929187" cy="370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Algoritam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304800" y="2438400"/>
            <a:ext cx="7315200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void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addPoint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maxTheta-1; t++)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 = ((x -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centerX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 *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cosCache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[t]) + 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((y -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centerY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 *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sinCache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[t]);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r +=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houghHeight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(r &lt; 0 || r &gt;=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doubleHeight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continue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houghArray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[t,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)r]++;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numPoints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++;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 bwMode="auto">
          <a:xfrm>
            <a:off x="228600" y="1752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Algoritam</a:t>
            </a:r>
            <a:r>
              <a:rPr lang="sr-Latn-RS" sz="2400" kern="0" dirty="0" smtClean="0">
                <a:latin typeface="Comic Sans MS" pitchFamily="66" charset="0"/>
              </a:rPr>
              <a:t> (korak 1): kreiranje Hough prostora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Algoritam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 bwMode="auto">
          <a:xfrm>
            <a:off x="228600" y="1752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Algoritam</a:t>
            </a:r>
            <a:r>
              <a:rPr lang="sr-Latn-RS" sz="2400" kern="0" dirty="0" smtClean="0">
                <a:latin typeface="Comic Sans MS" pitchFamily="66" charset="0"/>
              </a:rPr>
              <a:t> (korak 2): traženje lokalnih i globalnog maksimuma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609600" y="2840397"/>
            <a:ext cx="59436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HoughLine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maxLine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=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null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max =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.MinValue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maxTheta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 t++)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 = 0; r &lt;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doubleHeight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 r++)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houghArray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[t, r] &gt; max)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max =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houghArray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[t, r];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theta = t *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thetaStep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maxLine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=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HoughLine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(theta, r);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}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0"/>
            <a:ext cx="3886200" cy="533400"/>
          </a:xfrm>
        </p:spPr>
        <p:txBody>
          <a:bodyPr/>
          <a:lstStyle/>
          <a:p>
            <a:r>
              <a:rPr lang="en-US" sz="1800" dirty="0" err="1" smtClean="0"/>
              <a:t>Algoritam</a:t>
            </a:r>
            <a:r>
              <a:rPr lang="en-US" sz="1800" dirty="0" smtClean="0"/>
              <a:t> </a:t>
            </a:r>
            <a:r>
              <a:rPr lang="en-US" sz="1800" dirty="0" err="1" smtClean="0"/>
              <a:t>ozna</a:t>
            </a:r>
            <a:r>
              <a:rPr lang="sr-Latn-RS" sz="1800" dirty="0" smtClean="0"/>
              <a:t>čavanja regiona</a:t>
            </a: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200400"/>
            <a:ext cx="7010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Algoritam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 bwMode="auto">
          <a:xfrm>
            <a:off x="228600" y="1752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Algoritam</a:t>
            </a:r>
            <a:r>
              <a:rPr lang="sr-Latn-RS" sz="2400" kern="0" dirty="0" smtClean="0">
                <a:latin typeface="Comic Sans MS" pitchFamily="66" charset="0"/>
              </a:rPr>
              <a:t> (korak 2): traženje lokalnih i globalnog maksimuma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286000"/>
            <a:ext cx="63150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 smtClean="0"/>
              <a:t>Algoritam</a:t>
            </a:r>
            <a:endParaRPr 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76400"/>
            <a:ext cx="60588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4048125"/>
            <a:ext cx="63150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838200"/>
            <a:ext cx="3810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0"/>
            <a:ext cx="3886200" cy="533400"/>
          </a:xfrm>
        </p:spPr>
        <p:txBody>
          <a:bodyPr/>
          <a:lstStyle/>
          <a:p>
            <a:r>
              <a:rPr lang="en-US" sz="1800" dirty="0" err="1" smtClean="0"/>
              <a:t>Algoritam</a:t>
            </a:r>
            <a:r>
              <a:rPr lang="en-US" sz="1800" dirty="0" smtClean="0"/>
              <a:t> </a:t>
            </a:r>
            <a:r>
              <a:rPr lang="en-US" sz="1800" dirty="0" err="1" smtClean="0"/>
              <a:t>ozna</a:t>
            </a:r>
            <a:r>
              <a:rPr lang="sr-Latn-RS" sz="1800" dirty="0" smtClean="0"/>
              <a:t>čavanja regiona</a:t>
            </a: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304800" y="1905000"/>
            <a:ext cx="5105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819400"/>
            <a:ext cx="2895600" cy="231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5181600"/>
            <a:ext cx="4181785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3048000" y="1219200"/>
            <a:ext cx="1066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14800" y="1828800"/>
            <a:ext cx="464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0"/>
            <a:ext cx="3886200" cy="533400"/>
          </a:xfrm>
        </p:spPr>
        <p:txBody>
          <a:bodyPr/>
          <a:lstStyle/>
          <a:p>
            <a:r>
              <a:rPr lang="en-US" sz="1800" dirty="0" err="1" smtClean="0"/>
              <a:t>Algoritam</a:t>
            </a:r>
            <a:r>
              <a:rPr lang="en-US" sz="1800" dirty="0" smtClean="0"/>
              <a:t> </a:t>
            </a:r>
            <a:r>
              <a:rPr lang="en-US" sz="1800" dirty="0" err="1" smtClean="0"/>
              <a:t>ozna</a:t>
            </a:r>
            <a:r>
              <a:rPr lang="sr-Latn-RS" sz="1800" dirty="0" smtClean="0"/>
              <a:t>čavanja regiona</a:t>
            </a: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28600" y="2286000"/>
            <a:ext cx="4038600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{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2971800"/>
            <a:ext cx="5486400" cy="106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0"/>
            <a:ext cx="3886200" cy="533400"/>
          </a:xfrm>
        </p:spPr>
        <p:txBody>
          <a:bodyPr/>
          <a:lstStyle/>
          <a:p>
            <a:r>
              <a:rPr lang="en-US" sz="1800" dirty="0" err="1" smtClean="0"/>
              <a:t>Algoritam</a:t>
            </a:r>
            <a:r>
              <a:rPr lang="en-US" sz="1800" dirty="0" smtClean="0"/>
              <a:t> </a:t>
            </a:r>
            <a:r>
              <a:rPr lang="en-US" sz="1800" dirty="0" err="1" smtClean="0"/>
              <a:t>ozna</a:t>
            </a:r>
            <a:r>
              <a:rPr lang="sr-Latn-RS" sz="1800" dirty="0" smtClean="0"/>
              <a:t>čavanja regiona</a:t>
            </a: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28600" y="2009002"/>
            <a:ext cx="4038600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slika[y, x] = rr;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region.regId = regNum;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region.points.Add(pt);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regions.Add(region);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front.Add(pt);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3998260"/>
            <a:ext cx="5486400" cy="1945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505200" y="457200"/>
            <a:ext cx="56388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static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regionLabeling(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slika)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regions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w = slika.GetLength(1);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h = slika.GetLength(0);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[,] retVal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[h, w];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ii = {0,  1,  1,  1,  0, -1, -1, -1};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[] jj = {1,  1,  0, -1, -1, -1,  0,  1 };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n = ii.Length;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regNum = 0;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 = 1; y &lt; h-1; y++)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 = 1; x &lt; w-1; x++)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(slika[y, x]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regNum++;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rr =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)(regNum*50);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 rr==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rr = 1;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slika[y, x] = rr;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 front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List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&lt;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&gt;();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(x, y);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RasterRegion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region.regId = regNum;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region.points.Add(pt);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regions.Add(region);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front.Add(pt);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front.RemoveAt(0);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2B91A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point.Y &gt; -1 &amp;&amp; point.Y &lt; h)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{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slika[point.Y, point.X] = slika[y, x];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region.points.Add(point);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    front.Add(point);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  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return</a:t>
            </a: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regions;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kumimoji="0" lang="sr-Latn-R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0"/>
            <a:ext cx="3886200" cy="533400"/>
          </a:xfrm>
        </p:spPr>
        <p:txBody>
          <a:bodyPr/>
          <a:lstStyle/>
          <a:p>
            <a:r>
              <a:rPr lang="en-US" sz="1800" dirty="0" err="1" smtClean="0"/>
              <a:t>Algoritam</a:t>
            </a:r>
            <a:r>
              <a:rPr lang="en-US" sz="1800" dirty="0" smtClean="0"/>
              <a:t> </a:t>
            </a:r>
            <a:r>
              <a:rPr lang="en-US" sz="1800" dirty="0" err="1" smtClean="0"/>
              <a:t>ozna</a:t>
            </a:r>
            <a:r>
              <a:rPr lang="sr-Latn-RS" sz="1800" dirty="0" smtClean="0"/>
              <a:t>čavanja regiona</a:t>
            </a:r>
            <a:endParaRPr lang="en-US" sz="1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86200"/>
            <a:ext cx="2971800" cy="277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28600" y="1178005"/>
            <a:ext cx="4038600" cy="323165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while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(front.Count&gt;0){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 = front[0];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front.RemoveAt(0);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n; t++) 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point =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new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endParaRPr lang="en-US" sz="1200" dirty="0" smtClean="0">
              <a:latin typeface="Consolas" pitchFamily="49" charset="0"/>
              <a:ea typeface="Calibri" pitchFamily="34" charset="0"/>
              <a:cs typeface="Consolas" pitchFamily="49" charset="0"/>
            </a:endParaRPr>
          </a:p>
          <a:p>
            <a:pPr lvl="0" eaLnBrk="0" hangingPunct="0"/>
            <a:r>
              <a:rPr lang="en-U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           </a:t>
            </a:r>
            <a:r>
              <a:rPr lang="sr-Latn-RS" sz="1200" dirty="0" smtClean="0">
                <a:solidFill>
                  <a:srgbClr val="2B91A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Point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(p.X + jj[t], p.Y + ii[t]);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(point.X &gt; -1 &amp;&amp; point.X &lt; w &amp;&amp; </a:t>
            </a:r>
            <a:endParaRPr lang="en-US" sz="1200" dirty="0" smtClean="0">
              <a:latin typeface="Consolas" pitchFamily="49" charset="0"/>
              <a:ea typeface="Calibri" pitchFamily="34" charset="0"/>
              <a:cs typeface="Consolas" pitchFamily="49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point.Y &gt; -1 &amp;&amp; point.Y &lt; h) 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byte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pp = slika[point.Y, point.X];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solidFill>
                  <a:srgbClr val="0000FF"/>
                </a:solidFill>
                <a:latin typeface="Consolas" pitchFamily="49" charset="0"/>
                <a:ea typeface="Calibri" pitchFamily="34" charset="0"/>
                <a:cs typeface="Consolas" pitchFamily="49" charset="0"/>
              </a:rPr>
              <a:t>if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(pp == 0)</a:t>
            </a:r>
            <a:r>
              <a:rPr lang="sr-Latn-R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slika[point.Y, point.X] = slika[y, x];                    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 </a:t>
            </a: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region.points.Add(point);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front.Add(point);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    }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lang="en-U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    </a:t>
            </a:r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lang="sr-Latn-RS" sz="1200" dirty="0" smtClean="0">
              <a:latin typeface="Arial" pitchFamily="34" charset="0"/>
              <a:cs typeface="Arial" pitchFamily="34" charset="0"/>
            </a:endParaRPr>
          </a:p>
          <a:p>
            <a:pPr lvl="0" eaLnBrk="0" hangingPunct="0"/>
            <a:r>
              <a:rPr lang="sr-Latn-RS" sz="1200" dirty="0" smtClean="0"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sr-Latn-R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365" y="1143000"/>
            <a:ext cx="7334636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895600" y="990600"/>
            <a:ext cx="3886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r-Latn-R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Šta ako su regini kao na slici</a:t>
            </a:r>
            <a:r>
              <a:rPr lang="en-US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?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3720</TotalTime>
  <Words>2692</Words>
  <Application>Microsoft Office PowerPoint</Application>
  <PresentationFormat>On-screen Show (4:3)</PresentationFormat>
  <Paragraphs>489</Paragraphs>
  <Slides>41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Default Design</vt:lpstr>
      <vt:lpstr>Digitalna slika 2</vt:lpstr>
      <vt:lpstr>Regioni</vt:lpstr>
      <vt:lpstr>Algoritam označavanja regiona</vt:lpstr>
      <vt:lpstr>Algoritam označavanja regiona</vt:lpstr>
      <vt:lpstr>Algoritam označavanja regiona</vt:lpstr>
      <vt:lpstr>Algoritam označavanja regiona</vt:lpstr>
      <vt:lpstr>Algoritam označavanja regiona</vt:lpstr>
      <vt:lpstr>Algoritam označavanja regiona</vt:lpstr>
      <vt:lpstr>Slide 9</vt:lpstr>
      <vt:lpstr>Slide 10</vt:lpstr>
      <vt:lpstr>Slide 11</vt:lpstr>
      <vt:lpstr>Slide 12</vt:lpstr>
      <vt:lpstr>Detekcija osobina</vt:lpstr>
      <vt:lpstr>Detekcija ivica</vt:lpstr>
      <vt:lpstr>Detekcija ivica</vt:lpstr>
      <vt:lpstr>Detekcija ivica</vt:lpstr>
      <vt:lpstr>Konvolucija</vt:lpstr>
      <vt:lpstr>Detekcija ivica</vt:lpstr>
      <vt:lpstr>Slide 19</vt:lpstr>
      <vt:lpstr>Slide 20</vt:lpstr>
      <vt:lpstr>Detekcija ivica</vt:lpstr>
      <vt:lpstr>Detekcija ivica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Primene različitih vrsta aproksimacija funkcija</dc:title>
  <dc:creator>djordje</dc:creator>
  <cp:lastModifiedBy>djordje</cp:lastModifiedBy>
  <cp:revision>257</cp:revision>
  <dcterms:created xsi:type="dcterms:W3CDTF">2005-12-27T21:54:02Z</dcterms:created>
  <dcterms:modified xsi:type="dcterms:W3CDTF">2015-10-13T11:13:30Z</dcterms:modified>
</cp:coreProperties>
</file>